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753600" cy="7315200"/>
  <p:notesSz cx="6858000" cy="9144000"/>
  <p:embeddedFontLst>
    <p:embeddedFont>
      <p:font typeface="Bodoni FLF" panose="020B0604020202020204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2" d="100"/>
          <a:sy n="72" d="100"/>
        </p:scale>
        <p:origin x="1627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000" y="5157361"/>
            <a:ext cx="751636" cy="2093843"/>
          </a:xfrm>
          <a:custGeom>
            <a:avLst/>
            <a:gdLst/>
            <a:ahLst/>
            <a:cxnLst/>
            <a:rect l="l" t="t" r="r" b="b"/>
            <a:pathLst>
              <a:path w="751636" h="2093843">
                <a:moveTo>
                  <a:pt x="0" y="0"/>
                </a:moveTo>
                <a:lnTo>
                  <a:pt x="751636" y="0"/>
                </a:lnTo>
                <a:lnTo>
                  <a:pt x="751636" y="2093844"/>
                </a:lnTo>
                <a:lnTo>
                  <a:pt x="0" y="209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80" r="-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910" y="0"/>
            <a:ext cx="8213690" cy="7315200"/>
          </a:xfrm>
          <a:custGeom>
            <a:avLst/>
            <a:gdLst/>
            <a:ahLst/>
            <a:cxnLst/>
            <a:rect l="l" t="t" r="r" b="b"/>
            <a:pathLst>
              <a:path w="8213690" h="7315200">
                <a:moveTo>
                  <a:pt x="0" y="0"/>
                </a:moveTo>
                <a:lnTo>
                  <a:pt x="8213690" y="0"/>
                </a:lnTo>
                <a:lnTo>
                  <a:pt x="821369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8" t="-4189" b="-104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1346" y="6731997"/>
            <a:ext cx="472225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000000"/>
                </a:solidFill>
                <a:latin typeface="Canva Sans Bold"/>
              </a:rPr>
              <a:t>- Dhanashri 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Prakash Mashalkar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447800"/>
            <a:ext cx="8399837" cy="2700765"/>
          </a:xfrm>
          <a:custGeom>
            <a:avLst/>
            <a:gdLst/>
            <a:ahLst/>
            <a:cxnLst/>
            <a:rect l="l" t="t" r="r" b="b"/>
            <a:pathLst>
              <a:path w="8399837" h="2700765">
                <a:moveTo>
                  <a:pt x="0" y="0"/>
                </a:moveTo>
                <a:lnTo>
                  <a:pt x="8399838" y="0"/>
                </a:lnTo>
                <a:lnTo>
                  <a:pt x="8399838" y="2700765"/>
                </a:lnTo>
                <a:lnTo>
                  <a:pt x="0" y="270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3" t="-21335" r="-6714" b="-211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8778" y="528831"/>
            <a:ext cx="7356044" cy="36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9"/>
              </a:lnSpc>
            </a:pPr>
            <a:r>
              <a:rPr lang="en-US" sz="2164">
                <a:solidFill>
                  <a:srgbClr val="3E0F2F"/>
                </a:solidFill>
                <a:latin typeface="Canva Sans Bold"/>
              </a:rPr>
              <a:t>5.Which item was the most popular for each customer?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55" t="32482" r="20053" b="29562"/>
          <a:stretch/>
        </p:blipFill>
        <p:spPr>
          <a:xfrm>
            <a:off x="914400" y="4700255"/>
            <a:ext cx="7913078" cy="2286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044" y="1821931"/>
            <a:ext cx="7507512" cy="3285897"/>
          </a:xfrm>
          <a:custGeom>
            <a:avLst/>
            <a:gdLst/>
            <a:ahLst/>
            <a:cxnLst/>
            <a:rect l="l" t="t" r="r" b="b"/>
            <a:pathLst>
              <a:path w="7507512" h="3285897">
                <a:moveTo>
                  <a:pt x="0" y="0"/>
                </a:moveTo>
                <a:lnTo>
                  <a:pt x="7507512" y="0"/>
                </a:lnTo>
                <a:lnTo>
                  <a:pt x="7507512" y="3285897"/>
                </a:lnTo>
                <a:lnTo>
                  <a:pt x="0" y="3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0" t="-19384" r="-8338" b="-18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0588" y="5424018"/>
            <a:ext cx="5752424" cy="1667369"/>
          </a:xfrm>
          <a:custGeom>
            <a:avLst/>
            <a:gdLst/>
            <a:ahLst/>
            <a:cxnLst/>
            <a:rect l="l" t="t" r="r" b="b"/>
            <a:pathLst>
              <a:path w="5752424" h="1667369">
                <a:moveTo>
                  <a:pt x="0" y="0"/>
                </a:moveTo>
                <a:lnTo>
                  <a:pt x="5752424" y="0"/>
                </a:lnTo>
                <a:lnTo>
                  <a:pt x="5752424" y="1667369"/>
                </a:lnTo>
                <a:lnTo>
                  <a:pt x="0" y="1667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92" t="-1277450" r="-87299" b="-961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72699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6.Which item was purchased first by the customer after they became a member?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892" y="1809583"/>
            <a:ext cx="7895816" cy="3195250"/>
          </a:xfrm>
          <a:custGeom>
            <a:avLst/>
            <a:gdLst/>
            <a:ahLst/>
            <a:cxnLst/>
            <a:rect l="l" t="t" r="r" b="b"/>
            <a:pathLst>
              <a:path w="7895816" h="3195250">
                <a:moveTo>
                  <a:pt x="0" y="0"/>
                </a:moveTo>
                <a:lnTo>
                  <a:pt x="7895816" y="0"/>
                </a:lnTo>
                <a:lnTo>
                  <a:pt x="7895816" y="3195250"/>
                </a:lnTo>
                <a:lnTo>
                  <a:pt x="0" y="31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6" t="-20400" r="-7840" b="-209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6490" y="5275903"/>
            <a:ext cx="5660621" cy="1855941"/>
          </a:xfrm>
          <a:custGeom>
            <a:avLst/>
            <a:gdLst/>
            <a:ahLst/>
            <a:cxnLst/>
            <a:rect l="l" t="t" r="r" b="b"/>
            <a:pathLst>
              <a:path w="5660621" h="1855941">
                <a:moveTo>
                  <a:pt x="0" y="0"/>
                </a:moveTo>
                <a:lnTo>
                  <a:pt x="5660620" y="0"/>
                </a:lnTo>
                <a:lnTo>
                  <a:pt x="5660620" y="1855941"/>
                </a:lnTo>
                <a:lnTo>
                  <a:pt x="0" y="1855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95" t="-1145127" r="-98973" b="-889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04012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7.Which item was purchased just before the customer became a member?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879" y="1406344"/>
            <a:ext cx="7531842" cy="3176078"/>
          </a:xfrm>
          <a:custGeom>
            <a:avLst/>
            <a:gdLst/>
            <a:ahLst/>
            <a:cxnLst/>
            <a:rect l="l" t="t" r="r" b="b"/>
            <a:pathLst>
              <a:path w="7531842" h="3176078">
                <a:moveTo>
                  <a:pt x="0" y="0"/>
                </a:moveTo>
                <a:lnTo>
                  <a:pt x="7531842" y="0"/>
                </a:lnTo>
                <a:lnTo>
                  <a:pt x="7531842" y="3176078"/>
                </a:lnTo>
                <a:lnTo>
                  <a:pt x="0" y="317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9" t="-22058" r="-9681" b="-233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062" y="342215"/>
            <a:ext cx="9447476" cy="74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 dirty="0">
                <a:solidFill>
                  <a:srgbClr val="3E0F2F"/>
                </a:solidFill>
                <a:latin typeface="Canva Sans Bold"/>
              </a:rPr>
              <a:t>8.What is the total items and amount spent for each member before they became a member?</a:t>
            </a:r>
          </a:p>
        </p:txBody>
      </p:sp>
      <p:sp>
        <p:nvSpPr>
          <p:cNvPr id="4" name="Freeform 4"/>
          <p:cNvSpPr/>
          <p:nvPr/>
        </p:nvSpPr>
        <p:spPr>
          <a:xfrm>
            <a:off x="1701268" y="4906272"/>
            <a:ext cx="6351063" cy="1677639"/>
          </a:xfrm>
          <a:custGeom>
            <a:avLst/>
            <a:gdLst/>
            <a:ahLst/>
            <a:cxnLst/>
            <a:rect l="l" t="t" r="r" b="b"/>
            <a:pathLst>
              <a:path w="6351063" h="1677639">
                <a:moveTo>
                  <a:pt x="0" y="0"/>
                </a:moveTo>
                <a:lnTo>
                  <a:pt x="6351064" y="0"/>
                </a:lnTo>
                <a:lnTo>
                  <a:pt x="6351064" y="1677639"/>
                </a:lnTo>
                <a:lnTo>
                  <a:pt x="0" y="1677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85" t="-1359707" r="-82671" b="-11448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 dirty="0">
                <a:solidFill>
                  <a:srgbClr val="3E0F2F"/>
                </a:solidFill>
                <a:latin typeface="Canva Sans Bold"/>
              </a:rPr>
              <a:t>9.If each $1 spent equates to 10 points and sushi has a 2x points multiplier - how many points would each customer have?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endParaRPr lang="en-US" sz="2130" dirty="0">
              <a:solidFill>
                <a:srgbClr val="3E0F2F"/>
              </a:solidFill>
              <a:latin typeface="Canva Sans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66" t="36096" r="54377" b="32888"/>
          <a:stretch/>
        </p:blipFill>
        <p:spPr>
          <a:xfrm>
            <a:off x="2247899" y="5055670"/>
            <a:ext cx="5257801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9036" t="12152" r="8434" b="12150"/>
          <a:stretch/>
        </p:blipFill>
        <p:spPr>
          <a:xfrm>
            <a:off x="1981200" y="1280381"/>
            <a:ext cx="5717599" cy="3672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4550" y="5495134"/>
            <a:ext cx="3664501" cy="1664462"/>
          </a:xfrm>
          <a:custGeom>
            <a:avLst/>
            <a:gdLst/>
            <a:ahLst/>
            <a:cxnLst/>
            <a:rect l="l" t="t" r="r" b="b"/>
            <a:pathLst>
              <a:path w="3664501" h="1664462">
                <a:moveTo>
                  <a:pt x="0" y="0"/>
                </a:moveTo>
                <a:lnTo>
                  <a:pt x="3664500" y="0"/>
                </a:lnTo>
                <a:lnTo>
                  <a:pt x="3664500" y="1664462"/>
                </a:lnTo>
                <a:lnTo>
                  <a:pt x="0" y="166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6" t="-1560310" r="-293877" b="-1237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508" y="1675806"/>
            <a:ext cx="7782583" cy="3600253"/>
          </a:xfrm>
          <a:custGeom>
            <a:avLst/>
            <a:gdLst/>
            <a:ahLst/>
            <a:cxnLst/>
            <a:rect l="l" t="t" r="r" b="b"/>
            <a:pathLst>
              <a:path w="7782583" h="3600253">
                <a:moveTo>
                  <a:pt x="0" y="0"/>
                </a:moveTo>
                <a:lnTo>
                  <a:pt x="7782584" y="0"/>
                </a:lnTo>
                <a:lnTo>
                  <a:pt x="7782584" y="3600253"/>
                </a:lnTo>
                <a:lnTo>
                  <a:pt x="0" y="3600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81" t="-16363" r="-7237" b="-144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>
                <a:solidFill>
                  <a:srgbClr val="3E0F2F"/>
                </a:solidFill>
                <a:latin typeface="Canva Sans Bold"/>
              </a:rPr>
              <a:t>10.In the first week after a customer joins the program (including their join date) they earn 2x points on all items, not just sushi - how many points do customer A and B have at the end of January?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42961" y="41433"/>
            <a:ext cx="300523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 Bold"/>
              </a:rPr>
              <a:t>Bonus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Questions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4383" y="112991"/>
            <a:ext cx="285701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Join All The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732" t="11670" r="7314" b="11831"/>
          <a:stretch/>
        </p:blipFill>
        <p:spPr>
          <a:xfrm>
            <a:off x="385079" y="685800"/>
            <a:ext cx="6091921" cy="348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430" t="75861" r="23334" b="6843"/>
          <a:stretch/>
        </p:blipFill>
        <p:spPr>
          <a:xfrm>
            <a:off x="4648200" y="4278434"/>
            <a:ext cx="5029200" cy="29506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71561" y="56127"/>
            <a:ext cx="3005239" cy="44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628" dirty="0">
                <a:solidFill>
                  <a:srgbClr val="000000"/>
                </a:solidFill>
                <a:latin typeface="Canva Sans Bold"/>
              </a:rPr>
              <a:t>Bonus </a:t>
            </a:r>
            <a:r>
              <a:rPr lang="en-US" sz="2500" dirty="0">
                <a:solidFill>
                  <a:srgbClr val="000000"/>
                </a:solidFill>
                <a:latin typeface="Canva Sans Bold"/>
              </a:rPr>
              <a:t>Questions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6800" y="123565"/>
            <a:ext cx="28194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Rank All The Things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510" t="10198" r="7669" b="10482"/>
          <a:stretch/>
        </p:blipFill>
        <p:spPr>
          <a:xfrm>
            <a:off x="304800" y="714008"/>
            <a:ext cx="4800600" cy="3500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58" t="76918" r="10959" b="6416"/>
          <a:stretch/>
        </p:blipFill>
        <p:spPr>
          <a:xfrm>
            <a:off x="4267200" y="4265245"/>
            <a:ext cx="5416482" cy="2973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2172392"/>
            <a:ext cx="8290560" cy="303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THANK </a:t>
            </a:r>
          </a:p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" y="1146832"/>
            <a:ext cx="9022080" cy="364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INTRODUCTION</a:t>
            </a: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2782"/>
              </a:lnSpc>
              <a:spcBef>
                <a:spcPct val="0"/>
              </a:spcBef>
            </a:pP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 seriously loves Japanese food so in the beginning of 2021, he decides to embark upon a risky venture and opens up a cute little restaurant that sells his 3 </a:t>
            </a:r>
            <a:r>
              <a:rPr lang="en-US" sz="1987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987" dirty="0">
                <a:solidFill>
                  <a:srgbClr val="000000"/>
                </a:solidFill>
                <a:latin typeface="Canva Sans"/>
              </a:rPr>
              <a:t> foods: sushi, curry and ramen.</a:t>
            </a:r>
          </a:p>
          <a:p>
            <a:pPr algn="just">
              <a:lnSpc>
                <a:spcPts val="2782"/>
              </a:lnSpc>
              <a:spcBef>
                <a:spcPct val="0"/>
              </a:spcBef>
            </a:pPr>
            <a:endParaRPr lang="en-US" sz="1987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Danny’s Diner is in need of your assistance to help the restaurant stay afloat - the restaurant has captured some very basic data from their few months of operation but have no idea how to use their data to help them run the business.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191" y="955464"/>
            <a:ext cx="9123218" cy="48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  <a:p>
            <a:pPr algn="ctr">
              <a:lnSpc>
                <a:spcPts val="2401"/>
              </a:lnSpc>
              <a:spcBef>
                <a:spcPct val="0"/>
              </a:spcBef>
            </a:pPr>
            <a:endParaRPr lang="en-US" sz="2080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wants to use the data to answer a few simple questions about his customers, especially about their visiting patterns, how much money they’ve spent and also which menu items are their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. Having this deeper connection with his customers will help him deliver a better and more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personalised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 experience for his loyal customers.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He plans on using these insights to help him decide whether he should expand the existing customer loyalty program - additionally he needs help to generate some basic datasets so his team can easily inspect the data without needing to use SQL.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has provided you with a sample of his overall customer data due to privacy issues - but he hopes that these examples are enough for you to write fully functioning SQL queries to help him answer his questions!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07421" y="526097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74143" y="1196891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11518" y="4126960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Menu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152400"/>
            <a:ext cx="167341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 u="sng" dirty="0" smtClean="0">
                <a:solidFill>
                  <a:srgbClr val="000000"/>
                </a:solidFill>
                <a:latin typeface="Canva Sans Bold"/>
              </a:rPr>
              <a:t>TABLES</a:t>
            </a:r>
            <a:endParaRPr lang="en-US" sz="2520" u="sng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361" t="19602" r="40588" b="14384"/>
          <a:stretch/>
        </p:blipFill>
        <p:spPr>
          <a:xfrm>
            <a:off x="307421" y="1066800"/>
            <a:ext cx="3209544" cy="594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0457" t="29572" r="41460" b="53234"/>
          <a:stretch/>
        </p:blipFill>
        <p:spPr>
          <a:xfrm>
            <a:off x="4953000" y="4744844"/>
            <a:ext cx="4273826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2606" t="59838" r="43783" b="27552"/>
          <a:stretch/>
        </p:blipFill>
        <p:spPr>
          <a:xfrm>
            <a:off x="4953000" y="1709561"/>
            <a:ext cx="4168391" cy="2172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9985" y="683895"/>
            <a:ext cx="5233631" cy="41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u="sng" dirty="0">
                <a:solidFill>
                  <a:srgbClr val="000000"/>
                </a:solidFill>
                <a:latin typeface="Canva Sans Bold"/>
              </a:rPr>
              <a:t>ENTITY RELATIONSHIP DIAGRAM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33" t="27037" r="33333" b="43333"/>
          <a:stretch/>
        </p:blipFill>
        <p:spPr>
          <a:xfrm>
            <a:off x="201237" y="1981200"/>
            <a:ext cx="9351125" cy="4349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3309" y="1054721"/>
            <a:ext cx="6366982" cy="2755546"/>
          </a:xfrm>
          <a:custGeom>
            <a:avLst/>
            <a:gdLst/>
            <a:ahLst/>
            <a:cxnLst/>
            <a:rect l="l" t="t" r="r" b="b"/>
            <a:pathLst>
              <a:path w="6366982" h="2755546">
                <a:moveTo>
                  <a:pt x="0" y="0"/>
                </a:moveTo>
                <a:lnTo>
                  <a:pt x="6366982" y="0"/>
                </a:lnTo>
                <a:lnTo>
                  <a:pt x="6366982" y="2755547"/>
                </a:lnTo>
                <a:lnTo>
                  <a:pt x="0" y="275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0" t="-27222" r="-11896" b="-270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8612" y="358775"/>
            <a:ext cx="90963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1. What is the total amount each customer spent at the restaurant?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4" t="36096" r="55348" b="31819"/>
          <a:stretch/>
        </p:blipFill>
        <p:spPr>
          <a:xfrm>
            <a:off x="2247900" y="4343400"/>
            <a:ext cx="5257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1371600"/>
            <a:ext cx="8751909" cy="2442186"/>
          </a:xfrm>
          <a:custGeom>
            <a:avLst/>
            <a:gdLst/>
            <a:ahLst/>
            <a:cxnLst/>
            <a:rect l="l" t="t" r="r" b="b"/>
            <a:pathLst>
              <a:path w="8359819" h="2213586">
                <a:moveTo>
                  <a:pt x="0" y="0"/>
                </a:moveTo>
                <a:lnTo>
                  <a:pt x="8359818" y="0"/>
                </a:lnTo>
                <a:lnTo>
                  <a:pt x="8359818" y="2213586"/>
                </a:lnTo>
                <a:lnTo>
                  <a:pt x="0" y="221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01" t="-30008" r="-7557" b="-276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6945" y="358775"/>
            <a:ext cx="81597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2.How many days has each customer visited the restaurant?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824" t="36096" r="43048" b="32888"/>
          <a:stretch/>
        </p:blipFill>
        <p:spPr>
          <a:xfrm>
            <a:off x="1480354" y="4442715"/>
            <a:ext cx="68580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1402553"/>
            <a:ext cx="8167282" cy="3001651"/>
          </a:xfrm>
          <a:custGeom>
            <a:avLst/>
            <a:gdLst/>
            <a:ahLst/>
            <a:cxnLst/>
            <a:rect l="l" t="t" r="r" b="b"/>
            <a:pathLst>
              <a:path w="8167282" h="3001651">
                <a:moveTo>
                  <a:pt x="0" y="0"/>
                </a:moveTo>
                <a:lnTo>
                  <a:pt x="8167282" y="0"/>
                </a:lnTo>
                <a:lnTo>
                  <a:pt x="8167282" y="3001651"/>
                </a:lnTo>
                <a:lnTo>
                  <a:pt x="0" y="300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31" t="-21087" r="-7788" b="-20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081" y="4706799"/>
            <a:ext cx="7116160" cy="2329391"/>
          </a:xfrm>
          <a:custGeom>
            <a:avLst/>
            <a:gdLst/>
            <a:ahLst/>
            <a:cxnLst/>
            <a:rect l="l" t="t" r="r" b="b"/>
            <a:pathLst>
              <a:path w="7116160" h="2329391">
                <a:moveTo>
                  <a:pt x="0" y="0"/>
                </a:moveTo>
                <a:lnTo>
                  <a:pt x="7116160" y="0"/>
                </a:lnTo>
                <a:lnTo>
                  <a:pt x="7116160" y="2329390"/>
                </a:lnTo>
                <a:lnTo>
                  <a:pt x="0" y="23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1" t="-849184" r="-52341" b="-684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095" y="371312"/>
            <a:ext cx="9253410" cy="36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3E0F2F"/>
                </a:solidFill>
                <a:latin typeface="Canva Sans Bold"/>
              </a:rPr>
              <a:t>3.What was the first item from the menu purchased by each customer?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681" y="1141254"/>
            <a:ext cx="5974236" cy="3945946"/>
          </a:xfrm>
          <a:custGeom>
            <a:avLst/>
            <a:gdLst/>
            <a:ahLst/>
            <a:cxnLst/>
            <a:rect l="l" t="t" r="r" b="b"/>
            <a:pathLst>
              <a:path w="5974236" h="3945946">
                <a:moveTo>
                  <a:pt x="0" y="0"/>
                </a:moveTo>
                <a:lnTo>
                  <a:pt x="5974236" y="0"/>
                </a:lnTo>
                <a:lnTo>
                  <a:pt x="5974236" y="3945947"/>
                </a:lnTo>
                <a:lnTo>
                  <a:pt x="0" y="394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9" t="-16295" r="-10380" b="-152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044" y="249674"/>
            <a:ext cx="938550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71" dirty="0">
                <a:solidFill>
                  <a:srgbClr val="3E0F2F"/>
                </a:solidFill>
                <a:latin typeface="Canva Sans Bold"/>
              </a:rPr>
              <a:t>4.What is the most purchased item on the menu and how many times was it purchased by all customers?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5" t="35027" r="20053" b="30749"/>
          <a:stretch/>
        </p:blipFill>
        <p:spPr>
          <a:xfrm>
            <a:off x="990600" y="5292230"/>
            <a:ext cx="7696200" cy="1824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435</Words>
  <Application>Microsoft Office PowerPoint</Application>
  <PresentationFormat>Custom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Bodoni FLF</vt:lpstr>
      <vt:lpstr>Calibri</vt:lpstr>
      <vt:lpstr>Canva Sans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Danny seriously loves Japanese food so in the beginning of 2021, he decides to embark upon a risky venture and opens up a cute little restaurant that sells his 3 favourite foods: sushi, curry and ramen. Danny’s Diner is in need of your</dc:title>
  <cp:lastModifiedBy>Dhanashri Mashalkar</cp:lastModifiedBy>
  <cp:revision>9</cp:revision>
  <dcterms:created xsi:type="dcterms:W3CDTF">2006-08-16T00:00:00Z</dcterms:created>
  <dcterms:modified xsi:type="dcterms:W3CDTF">2024-01-18T18:35:29Z</dcterms:modified>
  <dc:identifier>DAF6OKg6b38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3721511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